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haansoftxlsx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7" r:id="rId2"/>
    <p:sldId id="258" r:id="rId3"/>
    <p:sldId id="284" r:id="rId4"/>
    <p:sldId id="281" r:id="rId5"/>
    <p:sldId id="285" r:id="rId6"/>
    <p:sldId id="268" r:id="rId7"/>
    <p:sldId id="282" r:id="rId8"/>
    <p:sldId id="283" r:id="rId9"/>
    <p:sldId id="289" r:id="rId10"/>
    <p:sldId id="279" r:id="rId11"/>
    <p:sldId id="259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287" r:id="rId20"/>
    <p:sldId id="288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4E55"/>
    <a:srgbClr val="8CC2FC"/>
    <a:srgbClr val="FFD9AD"/>
    <a:srgbClr val="C8875A"/>
    <a:srgbClr val="F4F6F1"/>
    <a:srgbClr val="E5D85A"/>
    <a:srgbClr val="FE8002"/>
    <a:srgbClr val="8AB3DF"/>
    <a:srgbClr val="E1E3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0" autoAdjust="0"/>
    <p:restoredTop sz="82771" autoAdjust="0"/>
  </p:normalViewPr>
  <p:slideViewPr>
    <p:cSldViewPr snapToGrid="0">
      <p:cViewPr varScale="1">
        <p:scale>
          <a:sx n="95" d="100"/>
          <a:sy n="95" d="100"/>
        </p:scale>
        <p:origin x="63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35232323232323232323232323111434343444444444444444444454545454545454646111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22225" cap="rnd">
              <a:solidFill>
                <a:srgbClr val="5B4E55"/>
              </a:solidFill>
              <a:round/>
            </a:ln>
            <a:effectLst>
              <a:outerShdw blurRad="177800" dist="127000" dir="5400000" algn="t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b="1">
                      <a:noFill/>
                    </a:defRPr>
                  </a:pPr>
                  <a:endParaRPr lang="ko-KR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66DD-4F8B-905E-58C475C7FE47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16D-45D4-9B74-611B6FA63665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16D-45D4-9B74-611B6FA6366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>
                    <a:solidFill>
                      <a:srgbClr val="545871"/>
                    </a:solidFill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cat>
          <c:val>
            <c:numRef>
              <c:f>Sheet1!$B$2:$B$7</c:f>
              <c:numCache>
                <c:formatCode>0%</c:formatCode>
                <c:ptCount val="6"/>
                <c:pt idx="0">
                  <c:v>0</c:v>
                </c:pt>
                <c:pt idx="1">
                  <c:v>0.15000000000000002</c:v>
                </c:pt>
                <c:pt idx="2">
                  <c:v>0.35000000000000003</c:v>
                </c:pt>
                <c:pt idx="3">
                  <c:v>0.21000000000000002</c:v>
                </c:pt>
                <c:pt idx="4">
                  <c:v>0.43000000000000005</c:v>
                </c:pt>
                <c:pt idx="5">
                  <c:v>0.56999999999999995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416D-45D4-9B74-611B6FA636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5962240"/>
        <c:axId val="75963776"/>
      </c:lineChart>
      <c:catAx>
        <c:axId val="75962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rgbClr val="54587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5963776"/>
        <c:crosses val="autoZero"/>
        <c:auto val="1"/>
        <c:lblAlgn val="ctr"/>
        <c:lblOffset val="100"/>
        <c:noMultiLvlLbl val="0"/>
      </c:catAx>
      <c:valAx>
        <c:axId val="7596377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one"/>
        <c:crossAx val="7596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ko-K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318AC1-61DB-4F4F-8819-081ADA5AD761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5718D5-8023-4AEB-B532-2856EF7CE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839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최선의 금융 선택을 위한 서비스 </a:t>
            </a:r>
            <a:r>
              <a:rPr lang="en-US" altLang="ko-KR" dirty="0" smtClean="0"/>
              <a:t>“BEST </a:t>
            </a:r>
            <a:r>
              <a:rPr lang="ko-KR" altLang="en-US" dirty="0" smtClean="0"/>
              <a:t>픽</a:t>
            </a:r>
            <a:r>
              <a:rPr lang="en-US" altLang="ko-KR" dirty="0" smtClean="0"/>
              <a:t>”</a:t>
            </a:r>
            <a:r>
              <a:rPr lang="ko-KR" altLang="en-US" dirty="0" smtClean="0"/>
              <a:t> 개발자 </a:t>
            </a:r>
            <a:r>
              <a:rPr lang="ko-KR" altLang="en-US" dirty="0" err="1" smtClean="0"/>
              <a:t>이주미입니다</a:t>
            </a:r>
            <a:r>
              <a:rPr lang="en-US" altLang="ko-KR" dirty="0" smtClean="0"/>
              <a:t>.</a:t>
            </a:r>
            <a:endParaRPr lang="en-US" altLang="ko-KR" baseline="0" dirty="0" smtClean="0"/>
          </a:p>
          <a:p>
            <a:r>
              <a:rPr lang="ko-KR" altLang="en-US" baseline="0" dirty="0" smtClean="0"/>
              <a:t>저희는 </a:t>
            </a:r>
            <a:r>
              <a:rPr lang="ko-KR" altLang="en-US" baseline="0" dirty="0" err="1" smtClean="0"/>
              <a:t>예적금</a:t>
            </a:r>
            <a:r>
              <a:rPr lang="ko-KR" altLang="en-US" baseline="0" dirty="0" smtClean="0"/>
              <a:t> 금융 상품을 비교하는 플랫폼을 제작하였습니다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298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1132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0737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675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8377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35694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35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700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최선의 금융 선택을 위한 서비스 </a:t>
            </a:r>
            <a:r>
              <a:rPr lang="en-US" altLang="ko-KR" dirty="0" smtClean="0"/>
              <a:t>“BEST </a:t>
            </a:r>
            <a:r>
              <a:rPr lang="ko-KR" altLang="en-US" dirty="0" smtClean="0"/>
              <a:t>픽</a:t>
            </a:r>
            <a:r>
              <a:rPr lang="en-US" altLang="ko-KR" dirty="0" smtClean="0"/>
              <a:t>”</a:t>
            </a:r>
            <a:r>
              <a:rPr lang="ko-KR" altLang="en-US" dirty="0" smtClean="0"/>
              <a:t> 개발자 </a:t>
            </a:r>
            <a:r>
              <a:rPr lang="ko-KR" altLang="en-US" dirty="0" err="1" smtClean="0"/>
              <a:t>이주미입니다</a:t>
            </a:r>
            <a:r>
              <a:rPr lang="en-US" altLang="ko-KR" dirty="0" smtClean="0"/>
              <a:t>.</a:t>
            </a:r>
            <a:endParaRPr lang="en-US" altLang="ko-KR" baseline="0" dirty="0" smtClean="0"/>
          </a:p>
          <a:p>
            <a:r>
              <a:rPr lang="ko-KR" altLang="en-US" baseline="0" dirty="0" smtClean="0"/>
              <a:t>저희는 </a:t>
            </a:r>
            <a:r>
              <a:rPr lang="ko-KR" altLang="en-US" baseline="0" dirty="0" err="1" smtClean="0"/>
              <a:t>예적금</a:t>
            </a:r>
            <a:r>
              <a:rPr lang="ko-KR" altLang="en-US" baseline="0" dirty="0" smtClean="0"/>
              <a:t> 금융 상품을 비교하는 플랫폼을 제작하였습니다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3359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최선의 금융 선택을 위한 서비스 </a:t>
            </a:r>
            <a:r>
              <a:rPr lang="en-US" altLang="ko-KR" dirty="0" smtClean="0"/>
              <a:t>“BEST </a:t>
            </a:r>
            <a:r>
              <a:rPr lang="ko-KR" altLang="en-US" dirty="0" smtClean="0"/>
              <a:t>픽</a:t>
            </a:r>
            <a:r>
              <a:rPr lang="en-US" altLang="ko-KR" dirty="0" smtClean="0"/>
              <a:t>”</a:t>
            </a:r>
            <a:r>
              <a:rPr lang="ko-KR" altLang="en-US" dirty="0" smtClean="0"/>
              <a:t> 개발자 </a:t>
            </a:r>
            <a:r>
              <a:rPr lang="ko-KR" altLang="en-US" dirty="0" err="1" smtClean="0"/>
              <a:t>이주미입니다</a:t>
            </a:r>
            <a:r>
              <a:rPr lang="en-US" altLang="ko-KR" dirty="0" smtClean="0"/>
              <a:t>.</a:t>
            </a:r>
            <a:endParaRPr lang="en-US" altLang="ko-KR" baseline="0" dirty="0" smtClean="0"/>
          </a:p>
          <a:p>
            <a:r>
              <a:rPr lang="ko-KR" altLang="en-US" baseline="0" dirty="0" smtClean="0"/>
              <a:t>저희는 </a:t>
            </a:r>
            <a:r>
              <a:rPr lang="ko-KR" altLang="en-US" baseline="0" dirty="0" err="1" smtClean="0"/>
              <a:t>예적금</a:t>
            </a:r>
            <a:r>
              <a:rPr lang="ko-KR" altLang="en-US" baseline="0" dirty="0" smtClean="0"/>
              <a:t> 금융 상품을 비교하는 플랫폼을 제작하였습니다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226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그럼 지금부터 </a:t>
            </a:r>
            <a:r>
              <a:rPr lang="en-US" altLang="ko-KR" dirty="0" smtClean="0"/>
              <a:t>BEST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픽 사이트에 대한 설명과 어떻게 구성했는지 보여드리고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마지막에 시연까지 보여드리겠습니다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085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최선의 금융 선택을 위한 서비스 </a:t>
            </a:r>
            <a:r>
              <a:rPr lang="en-US" altLang="ko-KR" dirty="0" smtClean="0"/>
              <a:t>“BEST </a:t>
            </a:r>
            <a:r>
              <a:rPr lang="ko-KR" altLang="en-US" dirty="0" smtClean="0"/>
              <a:t>픽</a:t>
            </a:r>
            <a:r>
              <a:rPr lang="en-US" altLang="ko-KR" dirty="0" smtClean="0"/>
              <a:t>”</a:t>
            </a:r>
            <a:r>
              <a:rPr lang="ko-KR" altLang="en-US" dirty="0" smtClean="0"/>
              <a:t> 개발자 </a:t>
            </a:r>
            <a:r>
              <a:rPr lang="ko-KR" altLang="en-US" dirty="0" err="1" smtClean="0"/>
              <a:t>이주미입니다</a:t>
            </a:r>
            <a:r>
              <a:rPr lang="en-US" altLang="ko-KR" dirty="0" smtClean="0"/>
              <a:t>.</a:t>
            </a:r>
            <a:endParaRPr lang="en-US" altLang="ko-KR" baseline="0" dirty="0" smtClean="0"/>
          </a:p>
          <a:p>
            <a:r>
              <a:rPr lang="ko-KR" altLang="en-US" baseline="0" dirty="0" smtClean="0"/>
              <a:t>저희는 </a:t>
            </a:r>
            <a:r>
              <a:rPr lang="ko-KR" altLang="en-US" baseline="0" dirty="0" err="1" smtClean="0"/>
              <a:t>예적금</a:t>
            </a:r>
            <a:r>
              <a:rPr lang="ko-KR" altLang="en-US" baseline="0" dirty="0" smtClean="0"/>
              <a:t> 금융 상품을 비교하는 플랫폼을 제작하였습니다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766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저희의 주 고객층은 </a:t>
            </a:r>
            <a:r>
              <a:rPr lang="en-US" altLang="ko-KR" dirty="0" smtClean="0"/>
              <a:t>20-30</a:t>
            </a:r>
            <a:r>
              <a:rPr lang="ko-KR" altLang="en-US" dirty="0" smtClean="0"/>
              <a:t>대로 주로 자산관리 활동에 경험이 적은 사회초년생이나 청년들의 결혼 자금 마련을 돕는 서비스를 개발하는 것에 초점을 두었습니다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그래서 금융 상품을 비교</a:t>
            </a:r>
            <a:r>
              <a:rPr lang="ko-KR" altLang="en-US" baseline="0" dirty="0" smtClean="0"/>
              <a:t> </a:t>
            </a:r>
            <a:r>
              <a:rPr lang="ko-KR" altLang="en-US" dirty="0" smtClean="0"/>
              <a:t>추천하고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시간이 부족한 청년들을 위해</a:t>
            </a:r>
            <a:r>
              <a:rPr lang="ko-KR" altLang="en-US" baseline="0" dirty="0" smtClean="0"/>
              <a:t> 주변에 있는 은행을 쉽게 검색할 수 있도록 은행 찾기 서비스도 제공하고자 하였습니다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또한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결혼을 앞둔 청년들이 원하는 신혼 여행지 환율 정보를 알 수 있도록 환율 계산기 서비스도 제공하고자 하였습니다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3703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최선의 금융 선택을 위한 서비스 </a:t>
            </a:r>
            <a:r>
              <a:rPr lang="en-US" altLang="ko-KR" dirty="0" smtClean="0"/>
              <a:t>“BEST </a:t>
            </a:r>
            <a:r>
              <a:rPr lang="ko-KR" altLang="en-US" dirty="0" smtClean="0"/>
              <a:t>픽</a:t>
            </a:r>
            <a:r>
              <a:rPr lang="en-US" altLang="ko-KR" dirty="0" smtClean="0"/>
              <a:t>”</a:t>
            </a:r>
            <a:r>
              <a:rPr lang="ko-KR" altLang="en-US" dirty="0" smtClean="0"/>
              <a:t> 개발자 </a:t>
            </a:r>
            <a:r>
              <a:rPr lang="ko-KR" altLang="en-US" dirty="0" err="1" smtClean="0"/>
              <a:t>이주미입니다</a:t>
            </a:r>
            <a:r>
              <a:rPr lang="en-US" altLang="ko-KR" dirty="0" smtClean="0"/>
              <a:t>.</a:t>
            </a:r>
            <a:endParaRPr lang="en-US" altLang="ko-KR" baseline="0" dirty="0" smtClean="0"/>
          </a:p>
          <a:p>
            <a:r>
              <a:rPr lang="ko-KR" altLang="en-US" baseline="0" dirty="0" smtClean="0"/>
              <a:t>저희는 </a:t>
            </a:r>
            <a:r>
              <a:rPr lang="ko-KR" altLang="en-US" baseline="0" dirty="0" err="1" smtClean="0"/>
              <a:t>예적금</a:t>
            </a:r>
            <a:r>
              <a:rPr lang="ko-KR" altLang="en-US" baseline="0" dirty="0" smtClean="0"/>
              <a:t> 금융 상품을 비교하는 플랫폼을 제작하였습니다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951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8263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최선의 금융 선택을 위한 서비스 </a:t>
            </a:r>
            <a:r>
              <a:rPr lang="en-US" altLang="ko-KR" dirty="0" smtClean="0"/>
              <a:t>“BEST </a:t>
            </a:r>
            <a:r>
              <a:rPr lang="ko-KR" altLang="en-US" dirty="0" smtClean="0"/>
              <a:t>픽</a:t>
            </a:r>
            <a:r>
              <a:rPr lang="en-US" altLang="ko-KR" dirty="0" smtClean="0"/>
              <a:t>”</a:t>
            </a:r>
            <a:r>
              <a:rPr lang="ko-KR" altLang="en-US" dirty="0" smtClean="0"/>
              <a:t> 개발자 </a:t>
            </a:r>
            <a:r>
              <a:rPr lang="ko-KR" altLang="en-US" dirty="0" err="1" smtClean="0"/>
              <a:t>이주미입니다</a:t>
            </a:r>
            <a:r>
              <a:rPr lang="en-US" altLang="ko-KR" dirty="0" smtClean="0"/>
              <a:t>.</a:t>
            </a:r>
            <a:endParaRPr lang="en-US" altLang="ko-KR" baseline="0" dirty="0" smtClean="0"/>
          </a:p>
          <a:p>
            <a:r>
              <a:rPr lang="ko-KR" altLang="en-US" baseline="0" dirty="0" smtClean="0"/>
              <a:t>저희는 </a:t>
            </a:r>
            <a:r>
              <a:rPr lang="ko-KR" altLang="en-US" baseline="0" dirty="0" err="1" smtClean="0"/>
              <a:t>예적금</a:t>
            </a:r>
            <a:r>
              <a:rPr lang="ko-KR" altLang="en-US" baseline="0" dirty="0" smtClean="0"/>
              <a:t> 금융 상품을 비교하는 플랫폼을 제작하였습니다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2159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9494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718D5-8023-4AEB-B532-2856EF7CE4F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75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02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502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086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8401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400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690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454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640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091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029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rgbClr val="E1E3DE"/>
          </a:fgClr>
          <a:bgClr>
            <a:srgbClr val="F4F6F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2023-11-24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039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양쪽 모서리가 둥근 사각형 50"/>
          <p:cNvSpPr/>
          <p:nvPr/>
        </p:nvSpPr>
        <p:spPr>
          <a:xfrm rot="5400000">
            <a:off x="9855769" y="1012059"/>
            <a:ext cx="510037" cy="4162425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5B4E55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 rot="5400000">
            <a:off x="1035370" y="3476438"/>
            <a:ext cx="628118" cy="2698857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4E55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2070739" y="4411202"/>
            <a:ext cx="3959785" cy="815203"/>
            <a:chOff x="2337439" y="4411202"/>
            <a:chExt cx="3959785" cy="815203"/>
          </a:xfrm>
        </p:grpSpPr>
        <p:grpSp>
          <p:nvGrpSpPr>
            <p:cNvPr id="25" name="그룹 24"/>
            <p:cNvGrpSpPr/>
            <p:nvPr/>
          </p:nvGrpSpPr>
          <p:grpSpPr>
            <a:xfrm>
              <a:off x="2337439" y="4511808"/>
              <a:ext cx="628118" cy="628118"/>
              <a:chOff x="1651388" y="2172798"/>
              <a:chExt cx="1083168" cy="1083168"/>
            </a:xfrm>
          </p:grpSpPr>
          <p:sp>
            <p:nvSpPr>
              <p:cNvPr id="39" name="타원 38"/>
              <p:cNvSpPr/>
              <p:nvPr/>
            </p:nvSpPr>
            <p:spPr>
              <a:xfrm>
                <a:off x="1651388" y="2172798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6B516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40" name="그림 39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99711" y="2321121"/>
                <a:ext cx="786521" cy="786521"/>
              </a:xfrm>
              <a:prstGeom prst="rect">
                <a:avLst/>
              </a:prstGeom>
            </p:spPr>
          </p:pic>
        </p:grpSp>
        <p:grpSp>
          <p:nvGrpSpPr>
            <p:cNvPr id="26" name="그룹 25"/>
            <p:cNvGrpSpPr/>
            <p:nvPr/>
          </p:nvGrpSpPr>
          <p:grpSpPr>
            <a:xfrm>
              <a:off x="4465336" y="4511809"/>
              <a:ext cx="628118" cy="628118"/>
              <a:chOff x="1559170" y="4168827"/>
              <a:chExt cx="1083168" cy="1083168"/>
            </a:xfrm>
          </p:grpSpPr>
          <p:sp>
            <p:nvSpPr>
              <p:cNvPr id="37" name="타원 36"/>
              <p:cNvSpPr/>
              <p:nvPr/>
            </p:nvSpPr>
            <p:spPr>
              <a:xfrm>
                <a:off x="1559170" y="4168827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6B516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38" name="그림 37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9185" y="4335650"/>
                <a:ext cx="703135" cy="703135"/>
              </a:xfrm>
              <a:prstGeom prst="rect">
                <a:avLst/>
              </a:prstGeom>
            </p:spPr>
          </p:pic>
        </p:grpSp>
        <p:sp>
          <p:nvSpPr>
            <p:cNvPr id="29" name="직사각형 28"/>
            <p:cNvSpPr/>
            <p:nvPr/>
          </p:nvSpPr>
          <p:spPr>
            <a:xfrm>
              <a:off x="5261290" y="4418492"/>
              <a:ext cx="1035934" cy="8079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b="1" dirty="0" err="1" smtClean="0">
                  <a:solidFill>
                    <a:srgbClr val="4B4541"/>
                  </a:solidFill>
                </a:rPr>
                <a:t>배성규</a:t>
              </a:r>
              <a:endParaRPr lang="en-US" altLang="ko-KR" sz="1000" b="1" dirty="0" smtClean="0">
                <a:solidFill>
                  <a:srgbClr val="4B454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b="1" dirty="0" smtClean="0">
                  <a:solidFill>
                    <a:srgbClr val="4B4541"/>
                  </a:solidFill>
                </a:rPr>
                <a:t>개발자</a:t>
              </a:r>
              <a:endParaRPr lang="en-US" altLang="ko-KR" sz="1000" b="1" dirty="0">
                <a:solidFill>
                  <a:srgbClr val="4B4541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2893943" y="4411202"/>
              <a:ext cx="1513595" cy="8079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b="1" dirty="0" err="1" smtClean="0">
                  <a:solidFill>
                    <a:srgbClr val="4B4541"/>
                  </a:solidFill>
                </a:rPr>
                <a:t>이주미</a:t>
              </a:r>
              <a:r>
                <a:rPr lang="en-US" altLang="ko-KR" sz="1400" b="1" dirty="0" smtClean="0">
                  <a:solidFill>
                    <a:srgbClr val="4B4541"/>
                  </a:solidFill>
                </a:rPr>
                <a:t> </a:t>
              </a:r>
              <a:endParaRPr lang="en-US" altLang="ko-KR" sz="1400" b="1" dirty="0">
                <a:solidFill>
                  <a:srgbClr val="4B454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b="1" dirty="0" smtClean="0">
                  <a:solidFill>
                    <a:srgbClr val="4B4541"/>
                  </a:solidFill>
                </a:rPr>
                <a:t>개발자</a:t>
              </a:r>
              <a:endParaRPr lang="en-US" altLang="ko-KR" sz="1000" b="1" dirty="0">
                <a:solidFill>
                  <a:srgbClr val="4B4541"/>
                </a:solidFill>
              </a:endParaRPr>
            </a:p>
          </p:txBody>
        </p:sp>
      </p:grpSp>
      <p:sp>
        <p:nvSpPr>
          <p:cNvPr id="41" name="직사각형 40"/>
          <p:cNvSpPr/>
          <p:nvPr/>
        </p:nvSpPr>
        <p:spPr>
          <a:xfrm>
            <a:off x="561044" y="4626695"/>
            <a:ext cx="11256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400" b="1" dirty="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TEAM 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574907" y="5201968"/>
            <a:ext cx="11624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dirty="0" smtClean="0">
                <a:solidFill>
                  <a:srgbClr val="5B4E55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웹사이트 개발</a:t>
            </a:r>
            <a:endParaRPr lang="ko-KR" altLang="en-US" sz="1600" dirty="0">
              <a:solidFill>
                <a:srgbClr val="5B4E55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2400389" y="2053423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 latinLnBrk="0"/>
            <a:r>
              <a:rPr lang="en-US" altLang="ko-KR" sz="9600" b="1" dirty="0" smtClean="0">
                <a:solidFill>
                  <a:schemeClr val="tx2">
                    <a:lumMod val="75000"/>
                  </a:schemeClr>
                </a:solidFill>
              </a:rPr>
              <a:t>BEST</a:t>
            </a:r>
            <a:r>
              <a:rPr lang="en-US" altLang="ko-KR" sz="9600" b="1" dirty="0" smtClean="0"/>
              <a:t> </a:t>
            </a:r>
            <a:r>
              <a:rPr lang="ko-KR" altLang="en-US" sz="9600" b="1" dirty="0" smtClean="0"/>
              <a:t>픽</a:t>
            </a:r>
            <a:endParaRPr lang="en-US" altLang="ko-KR" sz="7200" dirty="0">
              <a:solidFill>
                <a:srgbClr val="5B4E55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8162130" y="2854295"/>
            <a:ext cx="37032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2400" b="1" dirty="0" smtClean="0">
                <a:solidFill>
                  <a:prstClr val="white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청년 예</a:t>
            </a:r>
            <a:r>
              <a:rPr lang="en-US" altLang="ko-KR" sz="2400" b="1" dirty="0" smtClean="0">
                <a:solidFill>
                  <a:prstClr val="white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, </a:t>
            </a:r>
            <a:r>
              <a:rPr lang="ko-KR" altLang="en-US" sz="2400" b="1" dirty="0" smtClean="0">
                <a:solidFill>
                  <a:prstClr val="white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적금 비교 플랫폼</a:t>
            </a:r>
            <a:endParaRPr lang="en-US" altLang="ko-KR" sz="2400" b="1" dirty="0">
              <a:solidFill>
                <a:prstClr val="white"/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45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889250" y="192504"/>
            <a:ext cx="6413500" cy="900564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prstClr val="white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업무 분담</a:t>
            </a:r>
            <a:endParaRPr lang="en-US" altLang="ko-KR" sz="800" b="1" dirty="0">
              <a:solidFill>
                <a:prstClr val="white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505188" y="1397292"/>
            <a:ext cx="5308471" cy="4460897"/>
          </a:xfrm>
          <a:prstGeom prst="roundRect">
            <a:avLst>
              <a:gd name="adj" fmla="val 7912"/>
            </a:avLst>
          </a:prstGeom>
          <a:solidFill>
            <a:schemeClr val="bg1"/>
          </a:solid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작으면 </a:t>
            </a:r>
            <a:r>
              <a:rPr lang="en-US" altLang="ko-KR" dirty="0"/>
              <a:t>:</a:t>
            </a:r>
            <a:r>
              <a:rPr lang="ko-KR" altLang="en-US" dirty="0"/>
              <a:t> 반응속도가 떨어짐</a:t>
            </a: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2586273" y="1852635"/>
            <a:ext cx="1349614" cy="361050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ea typeface="야놀자 야체 B" panose="02020603020101020101" pitchFamily="18" charset="-127"/>
              </a:rPr>
              <a:t>배 성 규</a:t>
            </a:r>
            <a:endParaRPr lang="en-US" altLang="ko-KR" sz="400" b="1" dirty="0">
              <a:solidFill>
                <a:schemeClr val="tx1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6125206" y="1397292"/>
            <a:ext cx="5308471" cy="4460897"/>
          </a:xfrm>
          <a:prstGeom prst="roundRect">
            <a:avLst>
              <a:gd name="adj" fmla="val 7912"/>
            </a:avLst>
          </a:prstGeom>
          <a:solidFill>
            <a:schemeClr val="bg1"/>
          </a:solid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작으면 </a:t>
            </a:r>
            <a:r>
              <a:rPr lang="en-US" altLang="ko-KR" dirty="0"/>
              <a:t>:</a:t>
            </a:r>
            <a:r>
              <a:rPr lang="ko-KR" altLang="en-US" dirty="0"/>
              <a:t> 반응속도가 떨어짐</a:t>
            </a:r>
          </a:p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79060" y="2404731"/>
            <a:ext cx="2465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accent2"/>
                </a:solidFill>
              </a:rPr>
              <a:t>BACKEND </a:t>
            </a:r>
            <a:r>
              <a:rPr lang="ko-KR" altLang="en-US" b="1" dirty="0" smtClean="0">
                <a:solidFill>
                  <a:schemeClr val="accent2"/>
                </a:solidFill>
              </a:rPr>
              <a:t>중점 개발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772" y="1805944"/>
            <a:ext cx="407741" cy="407741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1002843" y="3005046"/>
            <a:ext cx="2986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= </a:t>
            </a:r>
            <a:r>
              <a:rPr lang="ko-KR" altLang="en-US" b="1" dirty="0" smtClean="0">
                <a:solidFill>
                  <a:schemeClr val="tx2"/>
                </a:solidFill>
              </a:rPr>
              <a:t>회원 </a:t>
            </a:r>
            <a:r>
              <a:rPr lang="ko-KR" altLang="en-US" b="1" dirty="0" err="1" smtClean="0">
                <a:solidFill>
                  <a:schemeClr val="tx2"/>
                </a:solidFill>
              </a:rPr>
              <a:t>커스터마이징</a:t>
            </a:r>
            <a:r>
              <a:rPr lang="ko-KR" altLang="en-US" b="1" dirty="0" smtClean="0">
                <a:solidFill>
                  <a:schemeClr val="tx2"/>
                </a:solidFill>
              </a:rPr>
              <a:t> </a:t>
            </a:r>
            <a:r>
              <a:rPr lang="ko-KR" altLang="en-US" b="1" dirty="0" smtClean="0"/>
              <a:t>구현</a:t>
            </a:r>
            <a:endParaRPr lang="ko-KR" altLang="en-US" b="1" dirty="0"/>
          </a:p>
        </p:txBody>
      </p:sp>
      <p:sp>
        <p:nvSpPr>
          <p:cNvPr id="38" name="TextBox 37"/>
          <p:cNvSpPr txBox="1"/>
          <p:nvPr/>
        </p:nvSpPr>
        <p:spPr>
          <a:xfrm>
            <a:off x="1002843" y="3527181"/>
            <a:ext cx="3530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= </a:t>
            </a:r>
            <a:r>
              <a:rPr lang="ko-KR" altLang="en-US" b="1" dirty="0" err="1" smtClean="0">
                <a:solidFill>
                  <a:schemeClr val="tx2"/>
                </a:solidFill>
              </a:rPr>
              <a:t>예적금</a:t>
            </a:r>
            <a:r>
              <a:rPr lang="ko-KR" altLang="en-US" b="1" dirty="0" smtClean="0">
                <a:solidFill>
                  <a:schemeClr val="tx2"/>
                </a:solidFill>
              </a:rPr>
              <a:t> 금리 비교</a:t>
            </a:r>
            <a:r>
              <a:rPr lang="ko-KR" altLang="en-US" b="1" dirty="0" smtClean="0"/>
              <a:t> 페이지 구현</a:t>
            </a:r>
            <a:endParaRPr lang="ko-KR" altLang="en-US" b="1" dirty="0"/>
          </a:p>
        </p:txBody>
      </p:sp>
      <p:sp>
        <p:nvSpPr>
          <p:cNvPr id="39" name="TextBox 38"/>
          <p:cNvSpPr txBox="1"/>
          <p:nvPr/>
        </p:nvSpPr>
        <p:spPr>
          <a:xfrm>
            <a:off x="1018885" y="4052793"/>
            <a:ext cx="3299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= </a:t>
            </a:r>
            <a:r>
              <a:rPr lang="ko-KR" altLang="en-US" b="1" dirty="0" smtClean="0">
                <a:solidFill>
                  <a:schemeClr val="tx2"/>
                </a:solidFill>
              </a:rPr>
              <a:t>근처 은행 검색 </a:t>
            </a:r>
            <a:r>
              <a:rPr lang="ko-KR" altLang="en-US" b="1" dirty="0" smtClean="0"/>
              <a:t>페이지 구현</a:t>
            </a:r>
            <a:endParaRPr lang="ko-KR" altLang="en-US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1018885" y="4574928"/>
            <a:ext cx="2674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= </a:t>
            </a:r>
            <a:r>
              <a:rPr lang="ko-KR" altLang="en-US" b="1" dirty="0" smtClean="0">
                <a:solidFill>
                  <a:schemeClr val="tx2"/>
                </a:solidFill>
              </a:rPr>
              <a:t>커뮤니티</a:t>
            </a:r>
            <a:r>
              <a:rPr lang="ko-KR" altLang="en-US" b="1" dirty="0" smtClean="0"/>
              <a:t> 페이지 구현</a:t>
            </a:r>
            <a:endParaRPr lang="ko-KR" altLang="en-US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1034927" y="5113383"/>
            <a:ext cx="2443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= </a:t>
            </a:r>
            <a:r>
              <a:rPr lang="ko-KR" altLang="en-US" b="1" dirty="0" smtClean="0">
                <a:solidFill>
                  <a:schemeClr val="tx2"/>
                </a:solidFill>
              </a:rPr>
              <a:t>프로필</a:t>
            </a:r>
            <a:r>
              <a:rPr lang="ko-KR" altLang="en-US" b="1" dirty="0" smtClean="0"/>
              <a:t> 페이지 구현</a:t>
            </a:r>
            <a:endParaRPr lang="ko-KR" altLang="en-US" b="1" dirty="0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8257157" y="1852635"/>
            <a:ext cx="1349614" cy="361050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ea typeface="야놀자 야체 B" panose="02020603020101020101" pitchFamily="18" charset="-127"/>
              </a:rPr>
              <a:t>이 주 미</a:t>
            </a:r>
            <a:endParaRPr lang="en-US" altLang="ko-KR" sz="400" b="1" dirty="0">
              <a:solidFill>
                <a:schemeClr val="tx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453691" y="2404731"/>
            <a:ext cx="2941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accent2"/>
                </a:solidFill>
              </a:rPr>
              <a:t>FRONTEND </a:t>
            </a:r>
            <a:r>
              <a:rPr lang="ko-KR" altLang="en-US" b="1" dirty="0" smtClean="0">
                <a:solidFill>
                  <a:schemeClr val="accent2"/>
                </a:solidFill>
              </a:rPr>
              <a:t>중점 개발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673727" y="3005046"/>
            <a:ext cx="2904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= </a:t>
            </a:r>
            <a:r>
              <a:rPr lang="ko-KR" altLang="en-US" b="1" dirty="0" err="1" smtClean="0">
                <a:solidFill>
                  <a:schemeClr val="tx2"/>
                </a:solidFill>
              </a:rPr>
              <a:t>환율계산기</a:t>
            </a:r>
            <a:r>
              <a:rPr lang="ko-KR" altLang="en-US" b="1" dirty="0" smtClean="0"/>
              <a:t> 페이지 구현</a:t>
            </a:r>
            <a:endParaRPr lang="ko-KR" altLang="en-US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6673727" y="3527181"/>
            <a:ext cx="2443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= </a:t>
            </a:r>
            <a:r>
              <a:rPr lang="ko-KR" altLang="en-US" b="1" dirty="0" smtClean="0">
                <a:solidFill>
                  <a:schemeClr val="tx2"/>
                </a:solidFill>
              </a:rPr>
              <a:t>프로필</a:t>
            </a:r>
            <a:r>
              <a:rPr lang="ko-KR" altLang="en-US" b="1" dirty="0" smtClean="0"/>
              <a:t> 페이지 구현</a:t>
            </a:r>
            <a:endParaRPr lang="ko-KR" altLang="en-US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6689769" y="4052793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= </a:t>
            </a:r>
            <a:r>
              <a:rPr lang="ko-KR" altLang="en-US" b="1" dirty="0" smtClean="0"/>
              <a:t>웹 페이지 </a:t>
            </a:r>
            <a:r>
              <a:rPr lang="en-US" altLang="ko-KR" b="1" dirty="0" smtClean="0">
                <a:solidFill>
                  <a:schemeClr val="tx2"/>
                </a:solidFill>
              </a:rPr>
              <a:t>CSS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pic>
        <p:nvPicPr>
          <p:cNvPr id="53" name="그림 5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0113" y="1781766"/>
            <a:ext cx="456095" cy="456095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1899205" y="6089172"/>
            <a:ext cx="88552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팀워크 최상 </a:t>
            </a:r>
            <a:r>
              <a:rPr lang="ko-KR" altLang="en-US" sz="2800" b="1" dirty="0" smtClean="0">
                <a:solidFill>
                  <a:srgbClr val="FF0000"/>
                </a:solidFill>
              </a:rPr>
              <a:t>●●●●● ●●●●●</a:t>
            </a:r>
            <a:r>
              <a:rPr lang="ko-KR" altLang="en-US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100%</a:t>
            </a:r>
            <a:r>
              <a:rPr lang="en-US" altLang="ko-KR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이상 </a:t>
            </a:r>
            <a:r>
              <a:rPr lang="en-US" altLang="ko-KR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!!!</a:t>
            </a:r>
            <a:endParaRPr lang="en-US" altLang="ko-KR" b="1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387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889250" y="327354"/>
            <a:ext cx="6413500" cy="800058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대표 기능 설명</a:t>
            </a:r>
            <a:endParaRPr lang="en-US" altLang="ko-KR" sz="8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465920" y="1899894"/>
            <a:ext cx="11234243" cy="4744053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65842" y="1271410"/>
            <a:ext cx="591638" cy="516861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1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766455" y="1274366"/>
            <a:ext cx="2622665" cy="513905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메인페이지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096000" y="3848518"/>
            <a:ext cx="847412" cy="602902"/>
            <a:chOff x="825355" y="3034602"/>
            <a:chExt cx="732125" cy="512467"/>
          </a:xfrm>
        </p:grpSpPr>
        <p:sp>
          <p:nvSpPr>
            <p:cNvPr id="2" name="대각선 줄무늬 1"/>
            <p:cNvSpPr/>
            <p:nvPr/>
          </p:nvSpPr>
          <p:spPr>
            <a:xfrm>
              <a:off x="1105319" y="3034602"/>
              <a:ext cx="452161" cy="512466"/>
            </a:xfrm>
            <a:prstGeom prst="diagStripe">
              <a:avLst>
                <a:gd name="adj" fmla="val 7163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대각선 줄무늬 21"/>
            <p:cNvSpPr/>
            <p:nvPr/>
          </p:nvSpPr>
          <p:spPr>
            <a:xfrm flipH="1">
              <a:off x="825355" y="3274089"/>
              <a:ext cx="280974" cy="272980"/>
            </a:xfrm>
            <a:prstGeom prst="diagStripe">
              <a:avLst>
                <a:gd name="adj" fmla="val 49069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8127442" y="2152021"/>
            <a:ext cx="847412" cy="602902"/>
            <a:chOff x="825355" y="3034602"/>
            <a:chExt cx="732125" cy="512467"/>
          </a:xfrm>
        </p:grpSpPr>
        <p:sp>
          <p:nvSpPr>
            <p:cNvPr id="25" name="대각선 줄무늬 24"/>
            <p:cNvSpPr/>
            <p:nvPr/>
          </p:nvSpPr>
          <p:spPr>
            <a:xfrm>
              <a:off x="1105319" y="3034602"/>
              <a:ext cx="452161" cy="512466"/>
            </a:xfrm>
            <a:prstGeom prst="diagStripe">
              <a:avLst>
                <a:gd name="adj" fmla="val 7163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대각선 줄무늬 25"/>
            <p:cNvSpPr/>
            <p:nvPr/>
          </p:nvSpPr>
          <p:spPr>
            <a:xfrm flipH="1">
              <a:off x="825355" y="3274089"/>
              <a:ext cx="280974" cy="272980"/>
            </a:xfrm>
            <a:prstGeom prst="diagStripe">
              <a:avLst>
                <a:gd name="adj" fmla="val 49069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액자 2"/>
          <p:cNvSpPr/>
          <p:nvPr/>
        </p:nvSpPr>
        <p:spPr>
          <a:xfrm>
            <a:off x="3077787" y="2291024"/>
            <a:ext cx="4046494" cy="2652765"/>
          </a:xfrm>
          <a:prstGeom prst="frame">
            <a:avLst>
              <a:gd name="adj1" fmla="val 367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584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889250" y="327354"/>
            <a:ext cx="6413500" cy="800058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대표 기능 설명</a:t>
            </a:r>
            <a:endParaRPr lang="en-US" altLang="ko-KR" sz="8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465920" y="1899894"/>
            <a:ext cx="11234243" cy="4744053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65842" y="1271410"/>
            <a:ext cx="591638" cy="516861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2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766455" y="1274366"/>
            <a:ext cx="2622665" cy="513905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예적금</a:t>
            </a:r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비교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487885" y="4963885"/>
            <a:ext cx="847412" cy="602902"/>
            <a:chOff x="825355" y="3034602"/>
            <a:chExt cx="732125" cy="512467"/>
          </a:xfrm>
        </p:grpSpPr>
        <p:sp>
          <p:nvSpPr>
            <p:cNvPr id="2" name="대각선 줄무늬 1"/>
            <p:cNvSpPr/>
            <p:nvPr/>
          </p:nvSpPr>
          <p:spPr>
            <a:xfrm>
              <a:off x="1105319" y="3034602"/>
              <a:ext cx="452161" cy="512466"/>
            </a:xfrm>
            <a:prstGeom prst="diagStripe">
              <a:avLst>
                <a:gd name="adj" fmla="val 7163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대각선 줄무늬 21"/>
            <p:cNvSpPr/>
            <p:nvPr/>
          </p:nvSpPr>
          <p:spPr>
            <a:xfrm flipH="1">
              <a:off x="825355" y="3274089"/>
              <a:ext cx="280974" cy="272980"/>
            </a:xfrm>
            <a:prstGeom prst="diagStripe">
              <a:avLst>
                <a:gd name="adj" fmla="val 49069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998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889250" y="327354"/>
            <a:ext cx="6413500" cy="800058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대표 기능 설명</a:t>
            </a:r>
            <a:endParaRPr lang="en-US" altLang="ko-KR" sz="8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465920" y="1899894"/>
            <a:ext cx="11234243" cy="4744053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65842" y="1271410"/>
            <a:ext cx="591638" cy="516861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2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766455" y="1274366"/>
            <a:ext cx="3850574" cy="513905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예적금</a:t>
            </a:r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비교 </a:t>
            </a:r>
            <a:r>
              <a:rPr lang="en-US" altLang="ko-KR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– </a:t>
            </a:r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상세 페이지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8637883" y="1950135"/>
            <a:ext cx="737229" cy="552659"/>
            <a:chOff x="825355" y="3034602"/>
            <a:chExt cx="732125" cy="512467"/>
          </a:xfrm>
        </p:grpSpPr>
        <p:sp>
          <p:nvSpPr>
            <p:cNvPr id="2" name="대각선 줄무늬 1"/>
            <p:cNvSpPr/>
            <p:nvPr/>
          </p:nvSpPr>
          <p:spPr>
            <a:xfrm>
              <a:off x="1105319" y="3034602"/>
              <a:ext cx="452161" cy="512466"/>
            </a:xfrm>
            <a:prstGeom prst="diagStripe">
              <a:avLst>
                <a:gd name="adj" fmla="val 7163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대각선 줄무늬 21"/>
            <p:cNvSpPr/>
            <p:nvPr/>
          </p:nvSpPr>
          <p:spPr>
            <a:xfrm flipH="1">
              <a:off x="825355" y="3274089"/>
              <a:ext cx="280974" cy="272980"/>
            </a:xfrm>
            <a:prstGeom prst="diagStripe">
              <a:avLst>
                <a:gd name="adj" fmla="val 49069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5881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889250" y="327354"/>
            <a:ext cx="6413500" cy="800058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대표 기능 설명</a:t>
            </a:r>
            <a:endParaRPr lang="en-US" altLang="ko-KR" sz="8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465920" y="1899894"/>
            <a:ext cx="11234243" cy="4744053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65842" y="1271410"/>
            <a:ext cx="591638" cy="516861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3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766455" y="1274366"/>
            <a:ext cx="2622665" cy="513905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환율 계산기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도넛 2"/>
          <p:cNvSpPr/>
          <p:nvPr/>
        </p:nvSpPr>
        <p:spPr>
          <a:xfrm>
            <a:off x="5372518" y="4682532"/>
            <a:ext cx="1446963" cy="1436914"/>
          </a:xfrm>
          <a:prstGeom prst="donut">
            <a:avLst>
              <a:gd name="adj" fmla="val 891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43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889250" y="327354"/>
            <a:ext cx="6413500" cy="800058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대표 기능 설명</a:t>
            </a:r>
            <a:endParaRPr lang="en-US" altLang="ko-KR" sz="8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465920" y="1899894"/>
            <a:ext cx="11234243" cy="4744053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65842" y="1271410"/>
            <a:ext cx="591638" cy="516861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766455" y="1274366"/>
            <a:ext cx="2622665" cy="513905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주변은행찾기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32571" y="2631091"/>
            <a:ext cx="847412" cy="602902"/>
            <a:chOff x="825355" y="3034602"/>
            <a:chExt cx="732125" cy="512467"/>
          </a:xfrm>
        </p:grpSpPr>
        <p:sp>
          <p:nvSpPr>
            <p:cNvPr id="2" name="대각선 줄무늬 1"/>
            <p:cNvSpPr/>
            <p:nvPr/>
          </p:nvSpPr>
          <p:spPr>
            <a:xfrm>
              <a:off x="1105319" y="3034602"/>
              <a:ext cx="452161" cy="512466"/>
            </a:xfrm>
            <a:prstGeom prst="diagStripe">
              <a:avLst>
                <a:gd name="adj" fmla="val 7163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대각선 줄무늬 21"/>
            <p:cNvSpPr/>
            <p:nvPr/>
          </p:nvSpPr>
          <p:spPr>
            <a:xfrm flipH="1">
              <a:off x="825355" y="3274089"/>
              <a:ext cx="280974" cy="272980"/>
            </a:xfrm>
            <a:prstGeom prst="diagStripe">
              <a:avLst>
                <a:gd name="adj" fmla="val 49069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2184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889250" y="327354"/>
            <a:ext cx="6413500" cy="800058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대표 기능 설명</a:t>
            </a:r>
            <a:endParaRPr lang="en-US" altLang="ko-KR" sz="8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465920" y="1899894"/>
            <a:ext cx="11234243" cy="4744053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65842" y="1271410"/>
            <a:ext cx="591638" cy="516861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5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766455" y="1274366"/>
            <a:ext cx="2622665" cy="513905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커뮤니티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344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889250" y="327354"/>
            <a:ext cx="6413500" cy="800058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대표 기능 설명</a:t>
            </a:r>
            <a:endParaRPr lang="en-US" altLang="ko-KR" sz="8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465920" y="1899894"/>
            <a:ext cx="11234243" cy="4744053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65842" y="1271410"/>
            <a:ext cx="591638" cy="516861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6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766455" y="1274366"/>
            <a:ext cx="3398398" cy="513905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프로필 페이지 </a:t>
            </a:r>
            <a:r>
              <a:rPr lang="en-US" altLang="ko-KR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– </a:t>
            </a:r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차트 기능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487885" y="4963885"/>
            <a:ext cx="847412" cy="602902"/>
            <a:chOff x="825355" y="3034602"/>
            <a:chExt cx="732125" cy="512467"/>
          </a:xfrm>
        </p:grpSpPr>
        <p:sp>
          <p:nvSpPr>
            <p:cNvPr id="2" name="대각선 줄무늬 1"/>
            <p:cNvSpPr/>
            <p:nvPr/>
          </p:nvSpPr>
          <p:spPr>
            <a:xfrm>
              <a:off x="1105319" y="3034602"/>
              <a:ext cx="452161" cy="512466"/>
            </a:xfrm>
            <a:prstGeom prst="diagStripe">
              <a:avLst>
                <a:gd name="adj" fmla="val 7163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대각선 줄무늬 21"/>
            <p:cNvSpPr/>
            <p:nvPr/>
          </p:nvSpPr>
          <p:spPr>
            <a:xfrm flipH="1">
              <a:off x="825355" y="3274089"/>
              <a:ext cx="280974" cy="272980"/>
            </a:xfrm>
            <a:prstGeom prst="diagStripe">
              <a:avLst>
                <a:gd name="adj" fmla="val 49069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611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889250" y="327354"/>
            <a:ext cx="6413500" cy="800058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대표 기능 설명</a:t>
            </a:r>
            <a:endParaRPr lang="en-US" altLang="ko-KR" sz="800" b="1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465920" y="1899894"/>
            <a:ext cx="11234243" cy="4744053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965842" y="1271410"/>
            <a:ext cx="591638" cy="516861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7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766455" y="1274366"/>
            <a:ext cx="2622665" cy="513905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금융 상품 추천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784500" y="3888711"/>
            <a:ext cx="847412" cy="602902"/>
            <a:chOff x="825355" y="3034602"/>
            <a:chExt cx="732125" cy="512467"/>
          </a:xfrm>
        </p:grpSpPr>
        <p:sp>
          <p:nvSpPr>
            <p:cNvPr id="2" name="대각선 줄무늬 1"/>
            <p:cNvSpPr/>
            <p:nvPr/>
          </p:nvSpPr>
          <p:spPr>
            <a:xfrm>
              <a:off x="1105319" y="3034602"/>
              <a:ext cx="452161" cy="512466"/>
            </a:xfrm>
            <a:prstGeom prst="diagStripe">
              <a:avLst>
                <a:gd name="adj" fmla="val 7163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대각선 줄무늬 21"/>
            <p:cNvSpPr/>
            <p:nvPr/>
          </p:nvSpPr>
          <p:spPr>
            <a:xfrm flipH="1">
              <a:off x="825355" y="3274089"/>
              <a:ext cx="280974" cy="272980"/>
            </a:xfrm>
            <a:prstGeom prst="diagStripe">
              <a:avLst>
                <a:gd name="adj" fmla="val 49069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9" name="액자 8"/>
          <p:cNvSpPr/>
          <p:nvPr/>
        </p:nvSpPr>
        <p:spPr>
          <a:xfrm>
            <a:off x="3825038" y="4689606"/>
            <a:ext cx="4567023" cy="1042648"/>
          </a:xfrm>
          <a:prstGeom prst="frame">
            <a:avLst>
              <a:gd name="adj1" fmla="val 522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22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5"/>
          <p:cNvSpPr/>
          <p:nvPr/>
        </p:nvSpPr>
        <p:spPr>
          <a:xfrm rot="5400000">
            <a:off x="2393063" y="2713104"/>
            <a:ext cx="677415" cy="54635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4E55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0247947" y="6282035"/>
            <a:ext cx="2295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/>
            <a:r>
              <a:rPr lang="en-US" altLang="ko-KR" sz="2400" b="1" dirty="0" smtClean="0">
                <a:solidFill>
                  <a:schemeClr val="tx2">
                    <a:lumMod val="75000"/>
                  </a:schemeClr>
                </a:solidFill>
              </a:rPr>
              <a:t>BEST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픽</a:t>
            </a:r>
            <a:endParaRPr lang="en-US" altLang="ko-KR" sz="1600" dirty="0">
              <a:solidFill>
                <a:srgbClr val="5B4E55"/>
              </a:solidFill>
            </a:endParaRPr>
          </a:p>
        </p:txBody>
      </p:sp>
      <p:sp>
        <p:nvSpPr>
          <p:cNvPr id="2" name="타원 1"/>
          <p:cNvSpPr/>
          <p:nvPr/>
        </p:nvSpPr>
        <p:spPr>
          <a:xfrm>
            <a:off x="3143252" y="1165863"/>
            <a:ext cx="4640580" cy="4640580"/>
          </a:xfrm>
          <a:prstGeom prst="ellipse">
            <a:avLst/>
          </a:prstGeom>
          <a:solidFill>
            <a:srgbClr val="5B4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시연</a:t>
            </a:r>
            <a:endParaRPr lang="en-US" altLang="ko-KR" sz="66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4617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889250" y="514392"/>
            <a:ext cx="6413500" cy="800058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prstClr val="white"/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목차</a:t>
            </a:r>
            <a:endParaRPr lang="en-US" altLang="ko-KR" sz="3200" b="1" dirty="0">
              <a:solidFill>
                <a:prstClr val="white"/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graphicFrame>
        <p:nvGraphicFramePr>
          <p:cNvPr id="7" name="차트 6"/>
          <p:cNvGraphicFramePr/>
          <p:nvPr>
            <p:extLst/>
          </p:nvPr>
        </p:nvGraphicFramePr>
        <p:xfrm>
          <a:off x="1863298" y="2917067"/>
          <a:ext cx="8366551" cy="31766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모서리가 둥근 직사각형 7"/>
          <p:cNvSpPr/>
          <p:nvPr/>
        </p:nvSpPr>
        <p:spPr>
          <a:xfrm>
            <a:off x="4664845" y="3660238"/>
            <a:ext cx="1259991" cy="258792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서비스 설명</a:t>
            </a:r>
            <a:endParaRPr lang="ko-KR" altLang="en-US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5310947" y="4059650"/>
            <a:ext cx="180000" cy="180000"/>
            <a:chOff x="10805697" y="5256797"/>
            <a:chExt cx="128492" cy="128492"/>
          </a:xfrm>
        </p:grpSpPr>
        <p:sp>
          <p:nvSpPr>
            <p:cNvPr id="10" name="타원 9"/>
            <p:cNvSpPr/>
            <p:nvPr/>
          </p:nvSpPr>
          <p:spPr>
            <a:xfrm>
              <a:off x="10805697" y="5256797"/>
              <a:ext cx="128492" cy="1284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0833748" y="5284848"/>
              <a:ext cx="72391" cy="72391"/>
            </a:xfrm>
            <a:prstGeom prst="ellipse">
              <a:avLst/>
            </a:prstGeom>
            <a:solidFill>
              <a:srgbClr val="FFD9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700" dirty="0">
                <a:solidFill>
                  <a:prstClr val="white"/>
                </a:solidFill>
              </a:endParaRPr>
            </a:p>
          </p:txBody>
        </p:sp>
      </p:grpSp>
      <p:sp>
        <p:nvSpPr>
          <p:cNvPr id="12" name="모서리가 둥근 직사각형 11"/>
          <p:cNvSpPr/>
          <p:nvPr/>
        </p:nvSpPr>
        <p:spPr>
          <a:xfrm>
            <a:off x="7229509" y="4065646"/>
            <a:ext cx="1261777" cy="269420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</a:rPr>
              <a:t>화면 구성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9302750" y="3071937"/>
            <a:ext cx="180000" cy="180000"/>
            <a:chOff x="10805697" y="5256797"/>
            <a:chExt cx="128492" cy="128492"/>
          </a:xfrm>
        </p:grpSpPr>
        <p:sp>
          <p:nvSpPr>
            <p:cNvPr id="14" name="타원 13"/>
            <p:cNvSpPr/>
            <p:nvPr/>
          </p:nvSpPr>
          <p:spPr>
            <a:xfrm>
              <a:off x="10805697" y="5256797"/>
              <a:ext cx="128492" cy="1284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10833748" y="5284848"/>
              <a:ext cx="72391" cy="72391"/>
            </a:xfrm>
            <a:prstGeom prst="ellipse">
              <a:avLst/>
            </a:prstGeom>
            <a:solidFill>
              <a:srgbClr val="90D6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700" dirty="0">
                <a:solidFill>
                  <a:prstClr val="white"/>
                </a:solidFill>
              </a:endParaRPr>
            </a:p>
          </p:txBody>
        </p:sp>
      </p:grpSp>
      <p:sp>
        <p:nvSpPr>
          <p:cNvPr id="18" name="모서리가 둥근 직사각형 17"/>
          <p:cNvSpPr/>
          <p:nvPr/>
        </p:nvSpPr>
        <p:spPr>
          <a:xfrm>
            <a:off x="1978876" y="5073406"/>
            <a:ext cx="1209840" cy="287658"/>
          </a:xfrm>
          <a:prstGeom prst="roundRect">
            <a:avLst>
              <a:gd name="adj" fmla="val 50000"/>
            </a:avLst>
          </a:prstGeom>
          <a:solidFill>
            <a:srgbClr val="BEB2B9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tx1"/>
                </a:solidFill>
              </a:rPr>
              <a:t>INTRO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835328" y="4983406"/>
            <a:ext cx="180000" cy="180000"/>
            <a:chOff x="10805697" y="5256797"/>
            <a:chExt cx="128492" cy="128492"/>
          </a:xfrm>
        </p:grpSpPr>
        <p:sp>
          <p:nvSpPr>
            <p:cNvPr id="20" name="타원 19"/>
            <p:cNvSpPr/>
            <p:nvPr/>
          </p:nvSpPr>
          <p:spPr>
            <a:xfrm>
              <a:off x="10805697" y="5256797"/>
              <a:ext cx="128492" cy="1284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타원 20"/>
            <p:cNvSpPr/>
            <p:nvPr/>
          </p:nvSpPr>
          <p:spPr>
            <a:xfrm>
              <a:off x="10833748" y="5284848"/>
              <a:ext cx="72391" cy="72391"/>
            </a:xfrm>
            <a:prstGeom prst="ellipse">
              <a:avLst/>
            </a:prstGeom>
            <a:solidFill>
              <a:srgbClr val="5B4E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700" dirty="0">
                <a:solidFill>
                  <a:prstClr val="white"/>
                </a:solidFill>
              </a:endParaRPr>
            </a:p>
          </p:txBody>
        </p:sp>
      </p:grpSp>
      <p:sp>
        <p:nvSpPr>
          <p:cNvPr id="24" name="모서리가 둥근 직사각형 23"/>
          <p:cNvSpPr/>
          <p:nvPr/>
        </p:nvSpPr>
        <p:spPr>
          <a:xfrm>
            <a:off x="8761861" y="2687455"/>
            <a:ext cx="1261777" cy="269420"/>
          </a:xfrm>
          <a:prstGeom prst="roundRect">
            <a:avLst>
              <a:gd name="adj" fmla="val 50000"/>
            </a:avLst>
          </a:prstGeom>
          <a:solidFill>
            <a:srgbClr val="90D6E0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구현 정도</a:t>
            </a:r>
            <a:endParaRPr lang="ko-KR" altLang="en-US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0247947" y="6282035"/>
            <a:ext cx="2295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/>
            <a:r>
              <a:rPr lang="en-US" altLang="ko-KR" sz="2400" b="1" dirty="0" smtClean="0">
                <a:solidFill>
                  <a:schemeClr val="tx2">
                    <a:lumMod val="75000"/>
                  </a:schemeClr>
                </a:solidFill>
              </a:rPr>
              <a:t>BEST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픽</a:t>
            </a:r>
            <a:endParaRPr lang="en-US" altLang="ko-KR" sz="1600" dirty="0">
              <a:solidFill>
                <a:srgbClr val="5B4E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32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5"/>
          <p:cNvSpPr/>
          <p:nvPr/>
        </p:nvSpPr>
        <p:spPr>
          <a:xfrm rot="5400000">
            <a:off x="2393063" y="2713104"/>
            <a:ext cx="677415" cy="54635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4E55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0247947" y="6282035"/>
            <a:ext cx="2295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/>
            <a:r>
              <a:rPr lang="en-US" altLang="ko-KR" sz="2400" b="1" dirty="0" smtClean="0">
                <a:solidFill>
                  <a:schemeClr val="tx2">
                    <a:lumMod val="75000"/>
                  </a:schemeClr>
                </a:solidFill>
              </a:rPr>
              <a:t>BEST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픽</a:t>
            </a:r>
            <a:endParaRPr lang="en-US" altLang="ko-KR" sz="1600" dirty="0">
              <a:solidFill>
                <a:srgbClr val="5B4E55"/>
              </a:solidFill>
            </a:endParaRPr>
          </a:p>
        </p:txBody>
      </p:sp>
      <p:sp>
        <p:nvSpPr>
          <p:cNvPr id="2" name="타원 1"/>
          <p:cNvSpPr/>
          <p:nvPr/>
        </p:nvSpPr>
        <p:spPr>
          <a:xfrm>
            <a:off x="3143252" y="1165863"/>
            <a:ext cx="4640580" cy="4640580"/>
          </a:xfrm>
          <a:prstGeom prst="ellipse">
            <a:avLst/>
          </a:prstGeom>
          <a:solidFill>
            <a:srgbClr val="5B4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256161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5"/>
          <p:cNvSpPr/>
          <p:nvPr/>
        </p:nvSpPr>
        <p:spPr>
          <a:xfrm rot="5400000">
            <a:off x="2393063" y="2713104"/>
            <a:ext cx="677415" cy="54635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4E55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0247947" y="6282035"/>
            <a:ext cx="2295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/>
            <a:r>
              <a:rPr lang="en-US" altLang="ko-KR" sz="2400" b="1" dirty="0" smtClean="0">
                <a:solidFill>
                  <a:schemeClr val="tx2">
                    <a:lumMod val="75000"/>
                  </a:schemeClr>
                </a:solidFill>
              </a:rPr>
              <a:t>BEST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픽</a:t>
            </a:r>
            <a:endParaRPr lang="en-US" altLang="ko-KR" sz="1600" dirty="0">
              <a:solidFill>
                <a:srgbClr val="5B4E55"/>
              </a:solidFill>
            </a:endParaRPr>
          </a:p>
        </p:txBody>
      </p:sp>
      <p:sp>
        <p:nvSpPr>
          <p:cNvPr id="2" name="타원 1"/>
          <p:cNvSpPr/>
          <p:nvPr/>
        </p:nvSpPr>
        <p:spPr>
          <a:xfrm>
            <a:off x="3143252" y="1165863"/>
            <a:ext cx="4640580" cy="4640580"/>
          </a:xfrm>
          <a:prstGeom prst="ellipse">
            <a:avLst/>
          </a:prstGeom>
          <a:solidFill>
            <a:srgbClr val="5B4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개발 </a:t>
            </a:r>
            <a:endParaRPr lang="en-US" altLang="ko-KR" sz="66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66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목적</a:t>
            </a:r>
            <a:endParaRPr lang="ko-KR" altLang="en-US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070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889250" y="514392"/>
            <a:ext cx="6413500" cy="800058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prstClr val="white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서비스 개발 목적</a:t>
            </a:r>
            <a:endParaRPr lang="en-US" altLang="ko-KR" sz="800" b="1" dirty="0">
              <a:solidFill>
                <a:prstClr val="white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320104" y="2613779"/>
            <a:ext cx="2211306" cy="2330091"/>
            <a:chOff x="903161" y="2679759"/>
            <a:chExt cx="2611563" cy="2362594"/>
          </a:xfrm>
        </p:grpSpPr>
        <p:sp>
          <p:nvSpPr>
            <p:cNvPr id="14" name="직사각형 13"/>
            <p:cNvSpPr/>
            <p:nvPr/>
          </p:nvSpPr>
          <p:spPr>
            <a:xfrm>
              <a:off x="903162" y="2679759"/>
              <a:ext cx="2611562" cy="4475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rgbClr val="5B4E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>
                  <a:solidFill>
                    <a:srgbClr val="5B4E55"/>
                  </a:solidFill>
                </a:rPr>
                <a:t>결혼 자금 마련</a:t>
              </a:r>
              <a:endParaRPr lang="en-US" altLang="ko-KR" sz="1600" b="1" dirty="0">
                <a:solidFill>
                  <a:srgbClr val="5B4E55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903161" y="3089628"/>
              <a:ext cx="2611563" cy="19527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rgbClr val="5B4E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52000" rIns="252000" rtlCol="0" anchor="ctr"/>
            <a:lstStyle/>
            <a:p>
              <a:pPr algn="ctr">
                <a:lnSpc>
                  <a:spcPct val="150000"/>
                </a:lnSpc>
              </a:pPr>
              <a:endParaRPr lang="ko-KR" altLang="en-US" sz="1100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</p:grp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22" name="그룹 21"/>
          <p:cNvGrpSpPr/>
          <p:nvPr/>
        </p:nvGrpSpPr>
        <p:grpSpPr>
          <a:xfrm>
            <a:off x="3667379" y="3019130"/>
            <a:ext cx="2211306" cy="2330091"/>
            <a:chOff x="903161" y="2679759"/>
            <a:chExt cx="2611563" cy="2362594"/>
          </a:xfrm>
        </p:grpSpPr>
        <p:sp>
          <p:nvSpPr>
            <p:cNvPr id="23" name="직사각형 22"/>
            <p:cNvSpPr/>
            <p:nvPr/>
          </p:nvSpPr>
          <p:spPr>
            <a:xfrm>
              <a:off x="903162" y="2679759"/>
              <a:ext cx="2611562" cy="44757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5B4E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>
                  <a:solidFill>
                    <a:srgbClr val="5B4E55"/>
                  </a:solidFill>
                </a:rPr>
                <a:t>주택 자금 마련</a:t>
              </a:r>
              <a:endParaRPr lang="en-US" altLang="ko-KR" sz="1600" b="1" dirty="0">
                <a:solidFill>
                  <a:srgbClr val="5B4E55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903161" y="3089628"/>
              <a:ext cx="2611563" cy="19527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rgbClr val="5B4E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52000" rIns="252000" rtlCol="0" anchor="ctr"/>
            <a:lstStyle/>
            <a:p>
              <a:pPr algn="ctr">
                <a:lnSpc>
                  <a:spcPct val="150000"/>
                </a:lnSpc>
              </a:pPr>
              <a:endParaRPr lang="ko-KR" altLang="en-US" sz="1100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6042934" y="3452765"/>
            <a:ext cx="2211306" cy="2330091"/>
            <a:chOff x="903161" y="2679759"/>
            <a:chExt cx="2611563" cy="2362594"/>
          </a:xfrm>
        </p:grpSpPr>
        <p:sp>
          <p:nvSpPr>
            <p:cNvPr id="26" name="직사각형 25"/>
            <p:cNvSpPr/>
            <p:nvPr/>
          </p:nvSpPr>
          <p:spPr>
            <a:xfrm>
              <a:off x="903162" y="2679759"/>
              <a:ext cx="2611562" cy="44757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5400">
              <a:solidFill>
                <a:srgbClr val="5B4E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>
                  <a:solidFill>
                    <a:srgbClr val="5B4E55"/>
                  </a:solidFill>
                </a:rPr>
                <a:t>시간 부족</a:t>
              </a:r>
              <a:endParaRPr lang="en-US" altLang="ko-KR" sz="1600" b="1" dirty="0">
                <a:solidFill>
                  <a:srgbClr val="5B4E55"/>
                </a:solidFill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903161" y="3089628"/>
              <a:ext cx="2611563" cy="19527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rgbClr val="5B4E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52000" rIns="252000" rtlCol="0" anchor="ctr"/>
            <a:lstStyle/>
            <a:p>
              <a:pPr algn="ctr">
                <a:lnSpc>
                  <a:spcPct val="150000"/>
                </a:lnSpc>
              </a:pPr>
              <a:endParaRPr lang="ko-KR" altLang="en-US" sz="1100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8427915" y="3895824"/>
            <a:ext cx="2211306" cy="2330091"/>
            <a:chOff x="903161" y="2679759"/>
            <a:chExt cx="2611563" cy="2362594"/>
          </a:xfrm>
        </p:grpSpPr>
        <p:sp>
          <p:nvSpPr>
            <p:cNvPr id="38" name="직사각형 37"/>
            <p:cNvSpPr/>
            <p:nvPr/>
          </p:nvSpPr>
          <p:spPr>
            <a:xfrm>
              <a:off x="903162" y="2679759"/>
              <a:ext cx="2611562" cy="4475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5400">
              <a:solidFill>
                <a:srgbClr val="5B4E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>
                  <a:solidFill>
                    <a:srgbClr val="5B4E55"/>
                  </a:solidFill>
                </a:rPr>
                <a:t>금융 서비스 추천</a:t>
              </a:r>
              <a:endParaRPr lang="en-US" altLang="ko-KR" sz="1600" b="1" dirty="0">
                <a:solidFill>
                  <a:srgbClr val="5B4E55"/>
                </a:solidFill>
              </a:endParaRPr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903161" y="3089628"/>
              <a:ext cx="2611563" cy="19527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rgbClr val="5B4E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52000" rIns="252000" rtlCol="0" anchor="ctr"/>
            <a:lstStyle/>
            <a:p>
              <a:pPr algn="ctr">
                <a:lnSpc>
                  <a:spcPct val="150000"/>
                </a:lnSpc>
              </a:pPr>
              <a:endParaRPr lang="ko-KR" altLang="en-US" sz="1100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</p:grpSp>
      <p:sp>
        <p:nvSpPr>
          <p:cNvPr id="41" name="직사각형 40"/>
          <p:cNvSpPr/>
          <p:nvPr/>
        </p:nvSpPr>
        <p:spPr>
          <a:xfrm>
            <a:off x="4937282" y="1640031"/>
            <a:ext cx="2211305" cy="44141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rgbClr val="5B4E55"/>
                </a:solidFill>
              </a:rPr>
              <a:t>주 고객 </a:t>
            </a:r>
            <a:r>
              <a:rPr lang="en-US" altLang="ko-KR" b="1" dirty="0" smtClean="0">
                <a:solidFill>
                  <a:srgbClr val="5B4E55"/>
                </a:solidFill>
              </a:rPr>
              <a:t>: 20 - 30</a:t>
            </a:r>
            <a:r>
              <a:rPr lang="ko-KR" altLang="en-US" b="1" dirty="0" smtClean="0">
                <a:solidFill>
                  <a:srgbClr val="5B4E55"/>
                </a:solidFill>
              </a:rPr>
              <a:t>대</a:t>
            </a:r>
            <a:endParaRPr lang="en-US" altLang="ko-KR" b="1" dirty="0">
              <a:solidFill>
                <a:srgbClr val="5B4E55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187" y="3037200"/>
            <a:ext cx="2141516" cy="189062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9043" y="3437154"/>
            <a:ext cx="2164173" cy="187078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7840" y="3873037"/>
            <a:ext cx="2180358" cy="189294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8148" y="4311855"/>
            <a:ext cx="2185031" cy="1898018"/>
          </a:xfrm>
          <a:prstGeom prst="rect">
            <a:avLst/>
          </a:prstGeom>
        </p:spPr>
      </p:pic>
      <p:sp>
        <p:nvSpPr>
          <p:cNvPr id="31" name="직사각형 30"/>
          <p:cNvSpPr/>
          <p:nvPr/>
        </p:nvSpPr>
        <p:spPr>
          <a:xfrm>
            <a:off x="10247947" y="6282035"/>
            <a:ext cx="2295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/>
            <a:r>
              <a:rPr lang="en-US" altLang="ko-KR" sz="2400" b="1" dirty="0" smtClean="0">
                <a:solidFill>
                  <a:schemeClr val="tx2">
                    <a:lumMod val="75000"/>
                  </a:schemeClr>
                </a:solidFill>
              </a:rPr>
              <a:t>BEST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픽</a:t>
            </a:r>
            <a:endParaRPr lang="en-US" altLang="ko-KR" sz="1600" dirty="0">
              <a:solidFill>
                <a:srgbClr val="5B4E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99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5"/>
          <p:cNvSpPr/>
          <p:nvPr/>
        </p:nvSpPr>
        <p:spPr>
          <a:xfrm rot="5400000">
            <a:off x="2393063" y="2713104"/>
            <a:ext cx="677415" cy="54635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4E55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0247947" y="6282035"/>
            <a:ext cx="2295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/>
            <a:r>
              <a:rPr lang="en-US" altLang="ko-KR" sz="2400" b="1" dirty="0" smtClean="0">
                <a:solidFill>
                  <a:schemeClr val="tx2">
                    <a:lumMod val="75000"/>
                  </a:schemeClr>
                </a:solidFill>
              </a:rPr>
              <a:t>BEST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픽</a:t>
            </a:r>
            <a:endParaRPr lang="en-US" altLang="ko-KR" sz="1600" dirty="0">
              <a:solidFill>
                <a:srgbClr val="5B4E55"/>
              </a:solidFill>
            </a:endParaRPr>
          </a:p>
        </p:txBody>
      </p:sp>
      <p:sp>
        <p:nvSpPr>
          <p:cNvPr id="2" name="타원 1"/>
          <p:cNvSpPr/>
          <p:nvPr/>
        </p:nvSpPr>
        <p:spPr>
          <a:xfrm>
            <a:off x="3143252" y="1165863"/>
            <a:ext cx="4640580" cy="4640580"/>
          </a:xfrm>
          <a:prstGeom prst="ellipse">
            <a:avLst/>
          </a:prstGeom>
          <a:solidFill>
            <a:srgbClr val="5B4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초기</a:t>
            </a:r>
            <a:endParaRPr lang="en-US" altLang="ko-KR" sz="66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66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구상</a:t>
            </a:r>
            <a:endParaRPr lang="ko-KR" altLang="en-US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067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560605" y="324071"/>
            <a:ext cx="6905199" cy="782433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prstClr val="white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초기 구성 </a:t>
            </a:r>
            <a:r>
              <a:rPr lang="en-US" altLang="ko-KR" sz="3200" b="1" dirty="0" smtClean="0">
                <a:solidFill>
                  <a:prstClr val="white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 </a:t>
            </a:r>
            <a:r>
              <a:rPr lang="ko-KR" altLang="en-US" sz="3200" b="1" dirty="0" err="1" smtClean="0">
                <a:solidFill>
                  <a:prstClr val="white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목업</a:t>
            </a:r>
            <a:endParaRPr lang="ko-KR" altLang="en-US" sz="3200" b="1" dirty="0" smtClean="0">
              <a:solidFill>
                <a:prstClr val="white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7" name="모서리가 둥근 직사각형 46"/>
          <p:cNvSpPr/>
          <p:nvPr/>
        </p:nvSpPr>
        <p:spPr>
          <a:xfrm>
            <a:off x="528266" y="2609756"/>
            <a:ext cx="5246892" cy="2924769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모서리가 둥근 직사각형 47"/>
          <p:cNvSpPr/>
          <p:nvPr/>
        </p:nvSpPr>
        <p:spPr>
          <a:xfrm>
            <a:off x="490396" y="2040321"/>
            <a:ext cx="464644" cy="457444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1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9" name="모서리가 둥근 직사각형 48"/>
          <p:cNvSpPr/>
          <p:nvPr/>
        </p:nvSpPr>
        <p:spPr>
          <a:xfrm>
            <a:off x="1079922" y="2040321"/>
            <a:ext cx="4406478" cy="457444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회원 </a:t>
            </a:r>
            <a:r>
              <a:rPr lang="ko-KR" altLang="en-US" b="1" dirty="0" err="1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커스터마이징</a:t>
            </a:r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– </a:t>
            </a:r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회원 개개인 관리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6318169" y="2619529"/>
            <a:ext cx="5246892" cy="2914996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51" name="모서리가 둥근 직사각형 50"/>
          <p:cNvSpPr/>
          <p:nvPr/>
        </p:nvSpPr>
        <p:spPr>
          <a:xfrm>
            <a:off x="6312383" y="2050093"/>
            <a:ext cx="464644" cy="457444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6901910" y="2050093"/>
            <a:ext cx="2395756" cy="457444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커뮤니티 </a:t>
            </a:r>
            <a:r>
              <a:rPr lang="en-US" altLang="ko-KR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게시판</a:t>
            </a:r>
            <a:r>
              <a:rPr lang="en-US" altLang="ko-KR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10247947" y="6282035"/>
            <a:ext cx="2295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/>
            <a:r>
              <a:rPr lang="en-US" altLang="ko-KR" sz="2400" b="1" dirty="0" smtClean="0">
                <a:solidFill>
                  <a:schemeClr val="tx2">
                    <a:lumMod val="75000"/>
                  </a:schemeClr>
                </a:solidFill>
              </a:rPr>
              <a:t>BEST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픽</a:t>
            </a:r>
            <a:endParaRPr lang="en-US" altLang="ko-KR" sz="1600" dirty="0">
              <a:solidFill>
                <a:srgbClr val="5B4E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52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560605" y="324071"/>
            <a:ext cx="6905199" cy="782433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prstClr val="white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초기 구성 </a:t>
            </a:r>
            <a:r>
              <a:rPr lang="en-US" altLang="ko-KR" sz="3200" b="1" dirty="0" smtClean="0">
                <a:solidFill>
                  <a:prstClr val="white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 </a:t>
            </a:r>
            <a:r>
              <a:rPr lang="ko-KR" altLang="en-US" sz="3200" b="1" dirty="0" err="1" smtClean="0">
                <a:solidFill>
                  <a:prstClr val="white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목업</a:t>
            </a:r>
            <a:endParaRPr lang="ko-KR" altLang="en-US" sz="3200" b="1" dirty="0" smtClean="0">
              <a:solidFill>
                <a:prstClr val="white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528266" y="2609756"/>
            <a:ext cx="5246892" cy="2924769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490396" y="2040321"/>
            <a:ext cx="464644" cy="457444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3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1079923" y="2040321"/>
            <a:ext cx="2395756" cy="457444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환율 계산기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6318169" y="2619529"/>
            <a:ext cx="5246892" cy="2914996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6312383" y="2050093"/>
            <a:ext cx="464644" cy="457444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6901910" y="2050093"/>
            <a:ext cx="2395756" cy="457444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근처 은행 검색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247947" y="6282035"/>
            <a:ext cx="2295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/>
            <a:r>
              <a:rPr lang="en-US" altLang="ko-KR" sz="2400" b="1" dirty="0" smtClean="0">
                <a:solidFill>
                  <a:schemeClr val="tx2">
                    <a:lumMod val="75000"/>
                  </a:schemeClr>
                </a:solidFill>
              </a:rPr>
              <a:t>BEST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픽</a:t>
            </a:r>
            <a:endParaRPr lang="en-US" altLang="ko-KR" sz="1600" dirty="0">
              <a:solidFill>
                <a:srgbClr val="5B4E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99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560605" y="324071"/>
            <a:ext cx="6905199" cy="782433"/>
          </a:xfrm>
          <a:prstGeom prst="roundRect">
            <a:avLst>
              <a:gd name="adj" fmla="val 50000"/>
            </a:avLst>
          </a:prstGeom>
          <a:solidFill>
            <a:srgbClr val="8AB3DF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smtClean="0">
                <a:solidFill>
                  <a:prstClr val="white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초기 구성 </a:t>
            </a:r>
            <a:r>
              <a:rPr lang="en-US" altLang="ko-KR" sz="3200" b="1" dirty="0" smtClean="0">
                <a:solidFill>
                  <a:prstClr val="white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 </a:t>
            </a:r>
            <a:r>
              <a:rPr lang="ko-KR" altLang="en-US" sz="3200" b="1" dirty="0" err="1" smtClean="0">
                <a:solidFill>
                  <a:prstClr val="white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목업</a:t>
            </a:r>
            <a:endParaRPr lang="ko-KR" altLang="en-US" sz="3200" b="1" dirty="0" smtClean="0">
              <a:solidFill>
                <a:prstClr val="white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528266" y="2609756"/>
            <a:ext cx="5246892" cy="292476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490396" y="2040321"/>
            <a:ext cx="464644" cy="457444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5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1079923" y="2040321"/>
            <a:ext cx="2395756" cy="457444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예적금</a:t>
            </a:r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금리 비교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6318169" y="2619529"/>
            <a:ext cx="5246892" cy="2914996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 w="28575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6312383" y="2050093"/>
            <a:ext cx="464644" cy="457444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6</a:t>
            </a:r>
            <a:endParaRPr lang="ko-KR" altLang="en-US" sz="28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6901909" y="2050093"/>
            <a:ext cx="4663151" cy="447672"/>
          </a:xfrm>
          <a:prstGeom prst="roundRect">
            <a:avLst>
              <a:gd name="adj" fmla="val 50000"/>
            </a:avLst>
          </a:prstGeom>
          <a:solidFill>
            <a:srgbClr val="FFD9AD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프로필 페이지 및 금융 </a:t>
            </a:r>
            <a:r>
              <a:rPr lang="ko-KR" altLang="en-US" b="1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상품 추천 알고리즘</a:t>
            </a:r>
            <a:endParaRPr lang="en-US" altLang="ko-KR" sz="4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0247947" y="6282035"/>
            <a:ext cx="2295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/>
            <a:r>
              <a:rPr lang="en-US" altLang="ko-KR" sz="2400" b="1" dirty="0" smtClean="0">
                <a:solidFill>
                  <a:schemeClr val="tx2">
                    <a:lumMod val="75000"/>
                  </a:schemeClr>
                </a:solidFill>
              </a:rPr>
              <a:t>BEST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픽</a:t>
            </a:r>
            <a:endParaRPr lang="en-US" altLang="ko-KR" sz="1600" dirty="0">
              <a:solidFill>
                <a:srgbClr val="5B4E55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16505" y="5957563"/>
            <a:ext cx="88552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실제 구현 정도 </a:t>
            </a:r>
            <a:r>
              <a:rPr lang="ko-KR" altLang="en-US" sz="2800" b="1" dirty="0" smtClean="0">
                <a:solidFill>
                  <a:srgbClr val="8AB3DF"/>
                </a:solidFill>
              </a:rPr>
              <a:t>●●●●● ●●●●</a:t>
            </a:r>
            <a:r>
              <a:rPr lang="ko-KR" altLang="en-US" sz="2800" b="1" dirty="0" smtClean="0">
                <a:solidFill>
                  <a:srgbClr val="5B4E55"/>
                </a:solidFill>
              </a:rPr>
              <a:t>●</a:t>
            </a:r>
            <a:r>
              <a:rPr lang="ko-KR" altLang="en-US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95% </a:t>
            </a:r>
            <a:r>
              <a:rPr lang="ko-KR" altLang="en-US" sz="28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이상</a:t>
            </a:r>
            <a:endParaRPr lang="en-US" altLang="ko-KR" b="1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927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5"/>
          <p:cNvSpPr/>
          <p:nvPr/>
        </p:nvSpPr>
        <p:spPr>
          <a:xfrm rot="5400000">
            <a:off x="2393063" y="2713104"/>
            <a:ext cx="677415" cy="54635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5B4E55"/>
          </a:solidFill>
          <a:ln w="25400">
            <a:solidFill>
              <a:srgbClr val="5B4E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0247947" y="6282035"/>
            <a:ext cx="2295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/>
            <a:r>
              <a:rPr lang="en-US" altLang="ko-KR" sz="2400" b="1" dirty="0" smtClean="0">
                <a:solidFill>
                  <a:schemeClr val="tx2">
                    <a:lumMod val="75000"/>
                  </a:schemeClr>
                </a:solidFill>
              </a:rPr>
              <a:t>BEST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픽</a:t>
            </a:r>
            <a:endParaRPr lang="en-US" altLang="ko-KR" sz="1600" dirty="0">
              <a:solidFill>
                <a:srgbClr val="5B4E55"/>
              </a:solidFill>
            </a:endParaRPr>
          </a:p>
        </p:txBody>
      </p:sp>
      <p:sp>
        <p:nvSpPr>
          <p:cNvPr id="2" name="타원 1"/>
          <p:cNvSpPr/>
          <p:nvPr/>
        </p:nvSpPr>
        <p:spPr>
          <a:xfrm>
            <a:off x="3143252" y="1165863"/>
            <a:ext cx="4640580" cy="4640580"/>
          </a:xfrm>
          <a:prstGeom prst="ellipse">
            <a:avLst/>
          </a:prstGeom>
          <a:solidFill>
            <a:srgbClr val="5B4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실제</a:t>
            </a:r>
            <a:endParaRPr lang="en-US" altLang="ko-KR" sz="66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66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구현</a:t>
            </a:r>
            <a:endParaRPr lang="en-US" altLang="ko-KR" sz="66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9502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1773</TotalTime>
  <Words>472</Words>
  <Application>Microsoft Office PowerPoint</Application>
  <PresentationFormat>와이드스크린</PresentationFormat>
  <Paragraphs>126</Paragraphs>
  <Slides>20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굴림</vt:lpstr>
      <vt:lpstr>돋움</vt:lpstr>
      <vt:lpstr>맑은 고딕</vt:lpstr>
      <vt:lpstr>새굴림</vt:lpstr>
      <vt:lpstr>야놀자 야체 B</vt:lpstr>
      <vt:lpstr>Arial</vt:lpstr>
      <vt:lpstr>Cambria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이주미</dc:creator>
  <cp:lastModifiedBy>SSAFY</cp:lastModifiedBy>
  <cp:revision>65</cp:revision>
  <dcterms:created xsi:type="dcterms:W3CDTF">2020-08-20T02:46:20Z</dcterms:created>
  <dcterms:modified xsi:type="dcterms:W3CDTF">2023-11-24T00:30:29Z</dcterms:modified>
</cp:coreProperties>
</file>

<file path=docProps/thumbnail.jpeg>
</file>